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-2496" y="12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4B39-DC42-B24B-972C-2603E2F4EF10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F5EA4-6D59-CD42-81B3-E59EA433F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3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8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3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1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4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2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7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8B4A-DD47-DC40-9A94-166B11F0FA3C}" type="datetimeFigureOut">
              <a:rPr lang="en-US" smtClean="0"/>
              <a:t>6/14/16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FE98-014B-C74A-8B80-AEBF1FD05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0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93000">
              <a:srgbClr val="660066"/>
            </a:gs>
            <a:gs pos="0">
              <a:srgbClr val="660066"/>
            </a:gs>
            <a:gs pos="50000">
              <a:srgbClr val="EAEAEA">
                <a:lumMod val="90000"/>
              </a:srgbClr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9"/>
          <p:cNvSpPr>
            <a:spLocks noChangeArrowheads="1"/>
          </p:cNvSpPr>
          <p:nvPr/>
        </p:nvSpPr>
        <p:spPr bwMode="auto">
          <a:xfrm>
            <a:off x="8554201" y="8566717"/>
            <a:ext cx="7772400" cy="1356992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24839212" y="8527391"/>
            <a:ext cx="7637656" cy="2660080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761999" y="22650015"/>
            <a:ext cx="7467597" cy="2091406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16656217" y="8555422"/>
            <a:ext cx="7772399" cy="14804472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62001" y="8555427"/>
            <a:ext cx="7467595" cy="1355273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57202" y="508003"/>
            <a:ext cx="31946850" cy="76200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6600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pPr defTabSz="4388736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85852" y="356560"/>
            <a:ext cx="30689550" cy="792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0" rIns="91426" bIns="45710">
            <a:spAutoFit/>
          </a:bodyPr>
          <a:lstStyle/>
          <a:p>
            <a:pPr algn="ctr" defTabSz="4388736"/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4388736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Mindfulness </a:t>
            </a:r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as Relationship: </a:t>
            </a:r>
          </a:p>
          <a:p>
            <a:pPr algn="ctr" defTabSz="4388736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Opportunities for Mothers and their Infants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4388736"/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4388736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Lindsey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Wallace, M.A.</a:t>
            </a:r>
          </a:p>
          <a:p>
            <a:pPr algn="ctr" defTabSz="4388736"/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Psychology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Hofstra University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4388736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Contact: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lwallace1@pride.hofstra.edu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OTH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5205" y="841590"/>
            <a:ext cx="3699080" cy="694352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Rebecca\AppData\Local\Temp\shutterstock_1255163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841590"/>
            <a:ext cx="4291265" cy="694352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430827" y="8525344"/>
            <a:ext cx="6231254" cy="12588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5300" b="1" dirty="0">
                <a:latin typeface="Times New Roman"/>
                <a:cs typeface="Times New Roman"/>
              </a:rPr>
              <a:t>Introduction</a:t>
            </a:r>
            <a:r>
              <a:rPr lang="en-US" sz="5300" dirty="0"/>
              <a:t> </a:t>
            </a:r>
            <a:endParaRPr lang="en-US" sz="5300" dirty="0"/>
          </a:p>
        </p:txBody>
      </p:sp>
      <p:sp>
        <p:nvSpPr>
          <p:cNvPr id="34" name="AutoShape 29"/>
          <p:cNvSpPr>
            <a:spLocks noChangeArrowheads="1"/>
          </p:cNvSpPr>
          <p:nvPr/>
        </p:nvSpPr>
        <p:spPr bwMode="auto">
          <a:xfrm>
            <a:off x="8554201" y="22650016"/>
            <a:ext cx="7772400" cy="2091406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16656217" y="23908827"/>
            <a:ext cx="7772399" cy="1965525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49665" y="8510090"/>
            <a:ext cx="7576936" cy="12588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5300" b="1" dirty="0">
                <a:latin typeface="Times New Roman"/>
                <a:cs typeface="Times New Roman"/>
              </a:rPr>
              <a:t>Prenatal </a:t>
            </a:r>
            <a:r>
              <a:rPr lang="en-US" sz="5300" b="1" dirty="0" smtClean="0">
                <a:latin typeface="Times New Roman"/>
                <a:cs typeface="Times New Roman"/>
              </a:rPr>
              <a:t>Attachment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56217" y="8566714"/>
            <a:ext cx="7772400" cy="12588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Childbirth Experiences 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28616" y="8510090"/>
            <a:ext cx="8489783" cy="12588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Postnatal Attachment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2" y="22650022"/>
            <a:ext cx="8096999" cy="12588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Maternal </a:t>
            </a:r>
            <a:r>
              <a:rPr lang="en-US" sz="5300" b="1" dirty="0">
                <a:latin typeface="Times New Roman"/>
                <a:cs typeface="Times New Roman"/>
              </a:rPr>
              <a:t>Mental Health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599" y="23015611"/>
            <a:ext cx="8096998" cy="20941113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endParaRPr lang="en-US" sz="3800" dirty="0">
              <a:latin typeface="Times New Roman"/>
              <a:cs typeface="Times New Roman"/>
            </a:endParaRPr>
          </a:p>
          <a:p>
            <a:pPr marL="822960" indent="-822960">
              <a:buFont typeface="Wingdings" charset="0"/>
              <a:buChar char=""/>
            </a:pPr>
            <a:r>
              <a:rPr lang="en-US" sz="4000" dirty="0" smtClean="0">
                <a:latin typeface="Times New Roman"/>
                <a:cs typeface="Times New Roman"/>
              </a:rPr>
              <a:t>Prenatal self</a:t>
            </a:r>
            <a:r>
              <a:rPr lang="en-US" sz="4000" dirty="0">
                <a:latin typeface="Times New Roman"/>
                <a:cs typeface="Times New Roman"/>
              </a:rPr>
              <a:t>-compassion </a:t>
            </a:r>
            <a:r>
              <a:rPr lang="en-US" sz="4000" dirty="0" smtClean="0">
                <a:latin typeface="Times New Roman"/>
                <a:cs typeface="Times New Roman"/>
              </a:rPr>
              <a:t>predicts </a:t>
            </a:r>
            <a:r>
              <a:rPr lang="en-US" sz="4000" dirty="0">
                <a:latin typeface="Times New Roman"/>
                <a:cs typeface="Times New Roman"/>
              </a:rPr>
              <a:t>a significant proportion of the variance in postnatal depression and anxiety, indicating that self-compassion is related to </a:t>
            </a:r>
            <a:r>
              <a:rPr lang="en-US" sz="4000" dirty="0" smtClean="0">
                <a:latin typeface="Times New Roman"/>
                <a:cs typeface="Times New Roman"/>
              </a:rPr>
              <a:t>management </a:t>
            </a:r>
            <a:r>
              <a:rPr lang="en-US" sz="4000" dirty="0">
                <a:latin typeface="Times New Roman"/>
                <a:cs typeface="Times New Roman"/>
              </a:rPr>
              <a:t>of mood symptoms </a:t>
            </a:r>
            <a:r>
              <a:rPr lang="en-US" sz="4000" dirty="0" smtClean="0">
                <a:latin typeface="Times New Roman"/>
                <a:cs typeface="Times New Roman"/>
              </a:rPr>
              <a:t>in the postnatal phase (</a:t>
            </a:r>
            <a:r>
              <a:rPr lang="en-US" sz="4000" dirty="0">
                <a:latin typeface="Times New Roman"/>
                <a:cs typeface="Times New Roman"/>
              </a:rPr>
              <a:t>Sawyer </a:t>
            </a:r>
            <a:r>
              <a:rPr lang="en-US" sz="4000" dirty="0" smtClean="0">
                <a:latin typeface="Times New Roman"/>
                <a:cs typeface="Times New Roman"/>
              </a:rPr>
              <a:t>Cohen, 2010).</a:t>
            </a: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822960" indent="-822960">
              <a:buFont typeface="Wingdings" charset="0"/>
              <a:buChar char=""/>
            </a:pPr>
            <a:r>
              <a:rPr lang="en-US" sz="4000" dirty="0" smtClean="0">
                <a:latin typeface="Times New Roman"/>
                <a:cs typeface="Times New Roman"/>
              </a:rPr>
              <a:t>Interventions such as “Mindful Motherhood,” “Mindfulness-based Childbirth and Parenting Education” and prenatal yoga help to reduce anxiety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smtClean="0">
                <a:latin typeface="Times New Roman"/>
                <a:cs typeface="Times New Roman"/>
              </a:rPr>
              <a:t>and  depression, and improve positive affect, cognitive flexibility, and emotion regulation during the prenatal and postnatal phase </a:t>
            </a:r>
            <a:r>
              <a:rPr lang="en-US" sz="3800" dirty="0" smtClean="0">
                <a:latin typeface="Times New Roman"/>
                <a:cs typeface="Times New Roman"/>
              </a:rPr>
              <a:t>(</a:t>
            </a:r>
            <a:r>
              <a:rPr lang="en-US" sz="3800" dirty="0">
                <a:latin typeface="Times New Roman"/>
                <a:cs typeface="Times New Roman"/>
              </a:rPr>
              <a:t>Vieten</a:t>
            </a:r>
            <a:r>
              <a:rPr lang="en-US" sz="3800" dirty="0">
                <a:latin typeface="Times New Roman"/>
                <a:cs typeface="Times New Roman"/>
              </a:rPr>
              <a:t> &amp; </a:t>
            </a:r>
            <a:r>
              <a:rPr lang="en-US" sz="3800" dirty="0">
                <a:latin typeface="Times New Roman"/>
                <a:cs typeface="Times New Roman"/>
              </a:rPr>
              <a:t>Astin</a:t>
            </a:r>
            <a:r>
              <a:rPr lang="en-US" sz="3800" dirty="0">
                <a:latin typeface="Times New Roman"/>
                <a:cs typeface="Times New Roman"/>
              </a:rPr>
              <a:t>, </a:t>
            </a:r>
            <a:r>
              <a:rPr lang="en-US" sz="3800" dirty="0" smtClean="0">
                <a:latin typeface="Times New Roman"/>
                <a:cs typeface="Times New Roman"/>
              </a:rPr>
              <a:t>2008; Duncan </a:t>
            </a:r>
            <a:r>
              <a:rPr lang="en-US" sz="3800" dirty="0">
                <a:latin typeface="Times New Roman"/>
                <a:cs typeface="Times New Roman"/>
              </a:rPr>
              <a:t>&amp; </a:t>
            </a:r>
            <a:r>
              <a:rPr lang="en-US" sz="3800" dirty="0">
                <a:latin typeface="Times New Roman"/>
                <a:cs typeface="Times New Roman"/>
              </a:rPr>
              <a:t>Bardacke</a:t>
            </a:r>
            <a:r>
              <a:rPr lang="en-US" sz="3800" dirty="0">
                <a:latin typeface="Times New Roman"/>
                <a:cs typeface="Times New Roman"/>
              </a:rPr>
              <a:t>, 2010</a:t>
            </a:r>
            <a:r>
              <a:rPr lang="en-US" sz="3800" dirty="0" smtClean="0">
                <a:latin typeface="Times New Roman"/>
                <a:cs typeface="Times New Roman"/>
              </a:rPr>
              <a:t>). </a:t>
            </a:r>
            <a:endParaRPr lang="en-US" sz="3800" dirty="0">
              <a:latin typeface="Times New Roman"/>
              <a:cs typeface="Times New Roman"/>
            </a:endParaRPr>
          </a:p>
          <a:p>
            <a:endParaRPr lang="en-US" sz="3800" dirty="0">
              <a:latin typeface="Times New Roman"/>
              <a:cs typeface="Times New Roman"/>
            </a:endParaRPr>
          </a:p>
          <a:p>
            <a:pPr marL="822960" indent="-822960">
              <a:buFont typeface="Wingdings" charset="0"/>
              <a:buChar char=""/>
            </a:pPr>
            <a:r>
              <a:rPr lang="en-US" sz="3800" i="1" dirty="0">
                <a:latin typeface="Times New Roman"/>
                <a:cs typeface="Times New Roman"/>
              </a:rPr>
              <a:t>Future Research: </a:t>
            </a:r>
            <a:r>
              <a:rPr lang="en-US" sz="3800" dirty="0">
                <a:latin typeface="Times New Roman"/>
                <a:cs typeface="Times New Roman"/>
              </a:rPr>
              <a:t>Research should </a:t>
            </a:r>
            <a:r>
              <a:rPr lang="en-US" sz="3800" dirty="0">
                <a:latin typeface="Times New Roman"/>
                <a:cs typeface="Times New Roman"/>
              </a:rPr>
              <a:t>explore how maternal mood disturbances affect women’s lives, </a:t>
            </a:r>
            <a:r>
              <a:rPr lang="en-US" sz="3800" dirty="0" smtClean="0">
                <a:latin typeface="Times New Roman"/>
                <a:cs typeface="Times New Roman"/>
              </a:rPr>
              <a:t>in </a:t>
            </a:r>
            <a:r>
              <a:rPr lang="en-US" sz="3800" dirty="0">
                <a:latin typeface="Times New Roman"/>
                <a:cs typeface="Times New Roman"/>
              </a:rPr>
              <a:t>order to assess whether functioning is impaired in a </a:t>
            </a:r>
            <a:r>
              <a:rPr lang="en-US" sz="3800" dirty="0" smtClean="0">
                <a:latin typeface="Times New Roman"/>
                <a:cs typeface="Times New Roman"/>
              </a:rPr>
              <a:t>different </a:t>
            </a:r>
            <a:r>
              <a:rPr lang="en-US" sz="3800" dirty="0">
                <a:latin typeface="Times New Roman"/>
                <a:cs typeface="Times New Roman"/>
              </a:rPr>
              <a:t>way from depression and anxiety throughout the life span, and to improve treatments for </a:t>
            </a:r>
            <a:r>
              <a:rPr lang="en-US" sz="3800" dirty="0" smtClean="0">
                <a:latin typeface="Times New Roman"/>
                <a:cs typeface="Times New Roman"/>
              </a:rPr>
              <a:t>pre- </a:t>
            </a:r>
            <a:r>
              <a:rPr lang="en-US" sz="3800" dirty="0">
                <a:latin typeface="Times New Roman"/>
                <a:cs typeface="Times New Roman"/>
              </a:rPr>
              <a:t>and postnatal mood disturbances. 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1" y="9513156"/>
            <a:ext cx="7792200" cy="12723480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822960" indent="-82296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Mindfulness is a way of relating to the self and others through acceptance, openness, and compassion. </a:t>
            </a:r>
            <a:r>
              <a:rPr lang="en-US" sz="3800" dirty="0">
                <a:latin typeface="Times New Roman"/>
                <a:cs typeface="Times New Roman"/>
              </a:rPr>
              <a:t>It is uniquely positioned to assist women in the transition to motherhood and strengthen the bond between mother and infant, as it helps to improve intrapersonal and interpersonal attunement. </a:t>
            </a:r>
            <a:endParaRPr lang="en-US" sz="3800" dirty="0" smtClean="0">
              <a:latin typeface="Times New Roman"/>
              <a:cs typeface="Times New Roman"/>
            </a:endParaRPr>
          </a:p>
          <a:p>
            <a:endParaRPr lang="en-US" sz="3800" dirty="0">
              <a:latin typeface="Times New Roman"/>
              <a:cs typeface="Times New Roman"/>
            </a:endParaRPr>
          </a:p>
          <a:p>
            <a:pPr marL="822960" indent="-82296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Current empirical research on </a:t>
            </a:r>
            <a:r>
              <a:rPr lang="en-US" sz="3800" dirty="0">
                <a:latin typeface="Times New Roman"/>
                <a:cs typeface="Times New Roman"/>
              </a:rPr>
              <a:t>mindfulness</a:t>
            </a:r>
            <a:r>
              <a:rPr lang="en-US" sz="3800" dirty="0">
                <a:latin typeface="Times New Roman"/>
                <a:cs typeface="Times New Roman"/>
              </a:rPr>
              <a:t>-based interventions are described for </a:t>
            </a:r>
            <a:r>
              <a:rPr lang="en-US" sz="3800" dirty="0">
                <a:latin typeface="Times New Roman"/>
                <a:cs typeface="Times New Roman"/>
              </a:rPr>
              <a:t>the transition to motherhood, </a:t>
            </a:r>
            <a:r>
              <a:rPr lang="en-US" sz="3800" dirty="0" smtClean="0">
                <a:latin typeface="Times New Roman"/>
                <a:cs typeface="Times New Roman"/>
              </a:rPr>
              <a:t>prenatal, </a:t>
            </a:r>
            <a:r>
              <a:rPr lang="en-US" sz="3800" dirty="0">
                <a:latin typeface="Times New Roman"/>
                <a:cs typeface="Times New Roman"/>
              </a:rPr>
              <a:t>childbirth, and postnatal </a:t>
            </a:r>
            <a:r>
              <a:rPr lang="en-US" sz="3800" dirty="0" smtClean="0">
                <a:latin typeface="Times New Roman"/>
                <a:cs typeface="Times New Roman"/>
              </a:rPr>
              <a:t>periods. </a:t>
            </a:r>
            <a:r>
              <a:rPr lang="en-US" sz="3800" dirty="0">
                <a:latin typeface="Times New Roman"/>
                <a:cs typeface="Times New Roman"/>
              </a:rPr>
              <a:t>Additional </a:t>
            </a:r>
            <a:r>
              <a:rPr lang="en-US" sz="3800" dirty="0">
                <a:latin typeface="Times New Roman"/>
                <a:cs typeface="Times New Roman"/>
              </a:rPr>
              <a:t>mindfulness strategies and directions for future research are </a:t>
            </a:r>
            <a:r>
              <a:rPr lang="en-US" sz="3800" dirty="0">
                <a:latin typeface="Times New Roman"/>
                <a:cs typeface="Times New Roman"/>
              </a:rPr>
              <a:t>suggested.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49665" y="23876307"/>
            <a:ext cx="7576936" cy="2289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Given </a:t>
            </a:r>
            <a:r>
              <a:rPr lang="en-US" sz="3800" dirty="0">
                <a:latin typeface="Times New Roman"/>
                <a:cs typeface="Times New Roman"/>
              </a:rPr>
              <a:t>the sensitivity surrounding mothers and their attachment bond with their infant, mindfulness-based strategies and interventions are particularly appropriate because of their emphasis on acceptance and </a:t>
            </a:r>
            <a:r>
              <a:rPr lang="en-US" sz="3800" dirty="0" smtClean="0">
                <a:latin typeface="Times New Roman"/>
                <a:cs typeface="Times New Roman"/>
              </a:rPr>
              <a:t>compassion. </a:t>
            </a: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Sawyer Cohen (2010) found that prenatal mindfulness and self-compassion predicted prenatal attachment, which was also associated with postnatal </a:t>
            </a:r>
            <a:r>
              <a:rPr lang="en-US" sz="3800" dirty="0" smtClean="0">
                <a:latin typeface="Times New Roman"/>
                <a:cs typeface="Times New Roman"/>
              </a:rPr>
              <a:t>attachment. </a:t>
            </a: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Krongold’s</a:t>
            </a:r>
            <a:r>
              <a:rPr lang="en-US" sz="3800" dirty="0">
                <a:latin typeface="Times New Roman"/>
                <a:cs typeface="Times New Roman"/>
              </a:rPr>
              <a:t> research (2011) on </a:t>
            </a:r>
            <a:r>
              <a:rPr lang="en-US" sz="3800" dirty="0" smtClean="0">
                <a:latin typeface="Times New Roman"/>
                <a:cs typeface="Times New Roman"/>
              </a:rPr>
              <a:t>“Mindful Motherhood” </a:t>
            </a:r>
            <a:r>
              <a:rPr lang="en-US" sz="3800" dirty="0">
                <a:latin typeface="Times New Roman"/>
                <a:cs typeface="Times New Roman"/>
              </a:rPr>
              <a:t>during pregnancy </a:t>
            </a:r>
            <a:r>
              <a:rPr lang="en-US" sz="3800" dirty="0" smtClean="0">
                <a:latin typeface="Times New Roman"/>
                <a:cs typeface="Times New Roman"/>
              </a:rPr>
              <a:t>improved </a:t>
            </a:r>
            <a:r>
              <a:rPr lang="en-US" sz="3800" dirty="0">
                <a:latin typeface="Times New Roman"/>
                <a:cs typeface="Times New Roman"/>
              </a:rPr>
              <a:t>the ability for mothers to connect with their infant </a:t>
            </a:r>
            <a:r>
              <a:rPr lang="en-US" sz="3800" dirty="0">
                <a:latin typeface="Times New Roman"/>
                <a:cs typeface="Times New Roman"/>
              </a:rPr>
              <a:t>postnatally</a:t>
            </a:r>
            <a:r>
              <a:rPr lang="en-US" sz="3800" dirty="0">
                <a:latin typeface="Times New Roman"/>
                <a:cs typeface="Times New Roman"/>
              </a:rPr>
              <a:t>. Mothers reported that they had an increased </a:t>
            </a:r>
            <a:r>
              <a:rPr lang="en-US" sz="3800" dirty="0" smtClean="0">
                <a:latin typeface="Times New Roman"/>
                <a:cs typeface="Times New Roman"/>
              </a:rPr>
              <a:t>ability </a:t>
            </a:r>
            <a:r>
              <a:rPr lang="en-US" sz="3800" dirty="0">
                <a:latin typeface="Times New Roman"/>
                <a:cs typeface="Times New Roman"/>
              </a:rPr>
              <a:t>to attend to </a:t>
            </a:r>
            <a:r>
              <a:rPr lang="en-US" sz="3800" dirty="0" smtClean="0">
                <a:latin typeface="Times New Roman"/>
                <a:cs typeface="Times New Roman"/>
              </a:rPr>
              <a:t>their </a:t>
            </a:r>
            <a:r>
              <a:rPr lang="en-US" sz="3800" dirty="0">
                <a:latin typeface="Times New Roman"/>
                <a:cs typeface="Times New Roman"/>
              </a:rPr>
              <a:t>babies, improved emotion regulation of </a:t>
            </a:r>
            <a:r>
              <a:rPr lang="en-US" sz="3800" dirty="0" smtClean="0">
                <a:latin typeface="Times New Roman"/>
                <a:cs typeface="Times New Roman"/>
              </a:rPr>
              <a:t>their infant and </a:t>
            </a:r>
            <a:r>
              <a:rPr lang="en-US" sz="3800" dirty="0">
                <a:latin typeface="Times New Roman"/>
                <a:cs typeface="Times New Roman"/>
              </a:rPr>
              <a:t>dyadic regulation of emotion, greater initiation of </a:t>
            </a:r>
            <a:r>
              <a:rPr lang="en-US" sz="3800" dirty="0" smtClean="0">
                <a:latin typeface="Times New Roman"/>
                <a:cs typeface="Times New Roman"/>
              </a:rPr>
              <a:t>infant contact, </a:t>
            </a:r>
            <a:r>
              <a:rPr lang="en-US" sz="3800" dirty="0">
                <a:latin typeface="Times New Roman"/>
                <a:cs typeface="Times New Roman"/>
              </a:rPr>
              <a:t>and </a:t>
            </a:r>
            <a:r>
              <a:rPr lang="en-US" sz="3800" dirty="0" smtClean="0">
                <a:latin typeface="Times New Roman"/>
                <a:cs typeface="Times New Roman"/>
              </a:rPr>
              <a:t>increased ability </a:t>
            </a:r>
            <a:r>
              <a:rPr lang="en-US" sz="3800" dirty="0">
                <a:latin typeface="Times New Roman"/>
                <a:cs typeface="Times New Roman"/>
              </a:rPr>
              <a:t>to connect after </a:t>
            </a:r>
            <a:r>
              <a:rPr lang="en-US" sz="3800" dirty="0" smtClean="0">
                <a:latin typeface="Times New Roman"/>
                <a:cs typeface="Times New Roman"/>
              </a:rPr>
              <a:t>rupture post-intervention. </a:t>
            </a: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The loving-kindness meditation can be another tool for increasing acceptance and compassion toward self and infant. </a:t>
            </a: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4201" y="22750412"/>
            <a:ext cx="7772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Opportunities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99597" y="9243767"/>
            <a:ext cx="7576936" cy="12372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Pregnancy </a:t>
            </a:r>
            <a:r>
              <a:rPr lang="en-US" sz="3800" dirty="0">
                <a:latin typeface="Times New Roman"/>
                <a:cs typeface="Times New Roman"/>
              </a:rPr>
              <a:t>wantedness</a:t>
            </a:r>
            <a:r>
              <a:rPr lang="en-US" sz="3800" dirty="0">
                <a:latin typeface="Times New Roman"/>
                <a:cs typeface="Times New Roman"/>
              </a:rPr>
              <a:t>, suboptimal personal attachment experiences, and current relationship/attachment difficulties are risk factors for prenatal anxiety (Tremblay and </a:t>
            </a:r>
            <a:r>
              <a:rPr lang="en-US" sz="3800" dirty="0">
                <a:latin typeface="Times New Roman"/>
                <a:cs typeface="Times New Roman"/>
              </a:rPr>
              <a:t>Soliday</a:t>
            </a:r>
            <a:r>
              <a:rPr lang="en-US" sz="3800" dirty="0">
                <a:latin typeface="Times New Roman"/>
                <a:cs typeface="Times New Roman"/>
              </a:rPr>
              <a:t>, 2012). </a:t>
            </a:r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Pregnancy</a:t>
            </a:r>
            <a:r>
              <a:rPr lang="en-US" sz="3800" dirty="0">
                <a:latin typeface="Times New Roman"/>
                <a:cs typeface="Times New Roman"/>
              </a:rPr>
              <a:t>-related </a:t>
            </a:r>
            <a:r>
              <a:rPr lang="en-US" sz="3800" dirty="0" smtClean="0">
                <a:latin typeface="Times New Roman"/>
                <a:cs typeface="Times New Roman"/>
              </a:rPr>
              <a:t>anxiety and depression are </a:t>
            </a:r>
            <a:r>
              <a:rPr lang="en-US" sz="3800" dirty="0">
                <a:latin typeface="Times New Roman"/>
                <a:cs typeface="Times New Roman"/>
              </a:rPr>
              <a:t>reliably linked to a </a:t>
            </a:r>
            <a:r>
              <a:rPr lang="en-US" sz="3800" dirty="0" smtClean="0">
                <a:latin typeface="Times New Roman"/>
                <a:cs typeface="Times New Roman"/>
              </a:rPr>
              <a:t>decreased prenatal attachment bond between mother and infant (</a:t>
            </a:r>
            <a:r>
              <a:rPr lang="en-US" sz="3800" dirty="0">
                <a:latin typeface="Times New Roman"/>
                <a:cs typeface="Times New Roman"/>
              </a:rPr>
              <a:t>Doan &amp; Zimmerman, 2003). </a:t>
            </a:r>
            <a:endParaRPr lang="en-US" sz="3800" dirty="0" smtClean="0">
              <a:latin typeface="Times New Roman"/>
              <a:cs typeface="Times New Roman"/>
            </a:endParaRPr>
          </a:p>
          <a:p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There is evidence that attachment </a:t>
            </a:r>
            <a:r>
              <a:rPr lang="en-US" sz="3800" dirty="0">
                <a:latin typeface="Times New Roman"/>
                <a:cs typeface="Times New Roman"/>
              </a:rPr>
              <a:t>postnatally</a:t>
            </a:r>
            <a:r>
              <a:rPr lang="en-US" sz="3800" dirty="0">
                <a:latin typeface="Times New Roman"/>
                <a:cs typeface="Times New Roman"/>
              </a:rPr>
              <a:t> is associated with attachment prenatally, but that other factors such as postnatal maternal mood and the childbirth </a:t>
            </a:r>
            <a:r>
              <a:rPr lang="en-US" sz="3800" dirty="0" smtClean="0">
                <a:latin typeface="Times New Roman"/>
                <a:cs typeface="Times New Roman"/>
              </a:rPr>
              <a:t>experiences </a:t>
            </a:r>
            <a:r>
              <a:rPr lang="en-US" sz="3800" dirty="0">
                <a:latin typeface="Times New Roman"/>
                <a:cs typeface="Times New Roman"/>
              </a:rPr>
              <a:t>may influence the postnatal bond to a greater degree. </a:t>
            </a:r>
            <a:endParaRPr lang="en-US" sz="53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33036" y="9784150"/>
            <a:ext cx="7518056" cy="1354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A secure attachment style is associated with significantly less labor pain and significantly lower amounts of analgesics during labor (Costa</a:t>
            </a:r>
            <a:r>
              <a:rPr lang="en-US" sz="3800" dirty="0">
                <a:latin typeface="Times New Roman"/>
                <a:cs typeface="Times New Roman"/>
              </a:rPr>
              <a:t>-Martins et al., 2014</a:t>
            </a:r>
            <a:r>
              <a:rPr lang="en-US" sz="3800" dirty="0" smtClean="0">
                <a:latin typeface="Times New Roman"/>
                <a:cs typeface="Times New Roman"/>
              </a:rPr>
              <a:t>). </a:t>
            </a:r>
            <a:endParaRPr lang="en-US" sz="3800" dirty="0">
              <a:latin typeface="Times New Roman"/>
              <a:cs typeface="Times New Roman"/>
            </a:endParaRPr>
          </a:p>
          <a:p>
            <a:endParaRPr lang="en-US" sz="3800" dirty="0" smtClean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Iles</a:t>
            </a:r>
            <a:r>
              <a:rPr lang="en-US" sz="3800" dirty="0">
                <a:latin typeface="Times New Roman"/>
                <a:cs typeface="Times New Roman"/>
              </a:rPr>
              <a:t>, Slade, and </a:t>
            </a:r>
            <a:r>
              <a:rPr lang="en-US" sz="3800" dirty="0">
                <a:latin typeface="Times New Roman"/>
                <a:cs typeface="Times New Roman"/>
              </a:rPr>
              <a:t>Spiby</a:t>
            </a:r>
            <a:r>
              <a:rPr lang="en-US" sz="3800" dirty="0">
                <a:latin typeface="Times New Roman"/>
                <a:cs typeface="Times New Roman"/>
              </a:rPr>
              <a:t> (2011) found that women and men with less secure attachment styles and greater dissatisfaction with partner support reported significantly higher levels of posttraumatic stress and postpartum depression. </a:t>
            </a:r>
            <a:endParaRPr lang="en-US" sz="3800" dirty="0" smtClean="0">
              <a:latin typeface="Times New Roman"/>
              <a:cs typeface="Times New Roman"/>
            </a:endParaRPr>
          </a:p>
          <a:p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Research </a:t>
            </a:r>
            <a:r>
              <a:rPr lang="en-US" sz="3800" dirty="0">
                <a:latin typeface="Times New Roman"/>
                <a:cs typeface="Times New Roman"/>
              </a:rPr>
              <a:t>demonstrates that a secure attachment style, better partner support, and lower levels of state anxiety lead to better adjustment following a stressful childbirth experience, indicating these may be factors which are characteristic of resilient new parents</a:t>
            </a:r>
            <a:r>
              <a:rPr lang="en-US" sz="3800" dirty="0" smtClean="0">
                <a:latin typeface="Times New Roman"/>
                <a:cs typeface="Times New Roman"/>
              </a:rPr>
              <a:t>.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24839211" y="35382200"/>
            <a:ext cx="7564842" cy="818188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39212" y="35245477"/>
            <a:ext cx="756484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References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56217" y="23908828"/>
            <a:ext cx="77723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Mindfulness Strategies </a:t>
            </a:r>
          </a:p>
          <a:p>
            <a:pPr algn="ctr"/>
            <a:r>
              <a:rPr lang="en-US" sz="5300" b="1" dirty="0" smtClean="0">
                <a:latin typeface="Times New Roman"/>
                <a:cs typeface="Times New Roman"/>
              </a:rPr>
              <a:t>for Childbirth</a:t>
            </a:r>
            <a:endParaRPr lang="en-US" sz="5300" b="1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56217" y="25632377"/>
            <a:ext cx="7495581" cy="18712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A </a:t>
            </a:r>
            <a:r>
              <a:rPr lang="en-US" sz="3800" dirty="0">
                <a:latin typeface="Times New Roman"/>
                <a:cs typeface="Times New Roman"/>
              </a:rPr>
              <a:t>mindfulness-based childbirth education intervention based on a combination of MBSR and skills-based antenatal education for </a:t>
            </a:r>
            <a:r>
              <a:rPr lang="en-US" sz="3800" dirty="0" smtClean="0">
                <a:latin typeface="Times New Roman"/>
                <a:cs typeface="Times New Roman"/>
              </a:rPr>
              <a:t>mothers allowed mothers and their partners to feel empowered, like an active participant in the birthing process, and gave them the ability to stay calm and work as a team (Fisher, Hauck, Bayes, &amp; Byrne, 2012). </a:t>
            </a:r>
          </a:p>
          <a:p>
            <a:pPr marL="571500" indent="-571500">
              <a:buFont typeface="Wingdings" charset="0"/>
              <a:buChar char=""/>
            </a:pPr>
            <a:endParaRPr lang="en-US" sz="3200" dirty="0"/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Considering the role of the partner or other social support system in the childbirth process, mindfulness </a:t>
            </a:r>
            <a:r>
              <a:rPr lang="en-US" sz="3800" dirty="0" smtClean="0">
                <a:latin typeface="Times New Roman"/>
                <a:cs typeface="Times New Roman"/>
              </a:rPr>
              <a:t>and compassion skills </a:t>
            </a:r>
            <a:r>
              <a:rPr lang="en-US" sz="3800" dirty="0">
                <a:latin typeface="Times New Roman"/>
                <a:cs typeface="Times New Roman"/>
              </a:rPr>
              <a:t>should be cultivated in union with the birthing </a:t>
            </a:r>
            <a:r>
              <a:rPr lang="en-US" sz="3800" dirty="0" smtClean="0">
                <a:latin typeface="Times New Roman"/>
                <a:cs typeface="Times New Roman"/>
              </a:rPr>
              <a:t>partner.</a:t>
            </a:r>
          </a:p>
          <a:p>
            <a:pPr marL="571500" indent="-571500">
              <a:buFont typeface="Wingdings" charset="0"/>
              <a:buChar char=""/>
            </a:pP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Given </a:t>
            </a:r>
            <a:r>
              <a:rPr lang="en-US" sz="3800" dirty="0">
                <a:latin typeface="Times New Roman"/>
                <a:cs typeface="Times New Roman"/>
              </a:rPr>
              <a:t>research about the expectations that mothers have regarding the birth and the </a:t>
            </a:r>
            <a:r>
              <a:rPr lang="en-US" sz="3800" dirty="0" smtClean="0">
                <a:latin typeface="Times New Roman"/>
                <a:cs typeface="Times New Roman"/>
              </a:rPr>
              <a:t>problems that can </a:t>
            </a:r>
            <a:r>
              <a:rPr lang="en-US" sz="3800" dirty="0">
                <a:latin typeface="Times New Roman"/>
                <a:cs typeface="Times New Roman"/>
              </a:rPr>
              <a:t>arise when the birthing experience and the “reality baby” are not aligned with the mothers </a:t>
            </a:r>
            <a:r>
              <a:rPr lang="en-US" sz="3800" dirty="0" smtClean="0">
                <a:latin typeface="Times New Roman"/>
                <a:cs typeface="Times New Roman"/>
              </a:rPr>
              <a:t>expectations, it can be useful for mindfulness practices to focus on remaining </a:t>
            </a:r>
            <a:r>
              <a:rPr lang="en-US" sz="3800" dirty="0">
                <a:latin typeface="Times New Roman"/>
                <a:cs typeface="Times New Roman"/>
              </a:rPr>
              <a:t>free of expectations and open </a:t>
            </a:r>
            <a:r>
              <a:rPr lang="en-US" sz="3800" dirty="0" smtClean="0">
                <a:latin typeface="Times New Roman"/>
                <a:cs typeface="Times New Roman"/>
              </a:rPr>
              <a:t>to novel experiences </a:t>
            </a:r>
            <a:r>
              <a:rPr lang="en-US" sz="3800" dirty="0">
                <a:latin typeface="Times New Roman"/>
                <a:cs typeface="Times New Roman"/>
              </a:rPr>
              <a:t>as </a:t>
            </a:r>
            <a:r>
              <a:rPr lang="en-US" sz="3800" dirty="0" smtClean="0">
                <a:latin typeface="Times New Roman"/>
                <a:cs typeface="Times New Roman"/>
              </a:rPr>
              <a:t>they unfold. </a:t>
            </a:r>
            <a:endParaRPr lang="en-US" sz="3800" dirty="0">
              <a:latin typeface="Times New Roman"/>
              <a:cs typeface="Times New Roman"/>
            </a:endParaRPr>
          </a:p>
          <a:p>
            <a:pPr marL="571500" indent="-571500">
              <a:buFont typeface="Wingdings" charset="0"/>
              <a:buChar char=""/>
            </a:pPr>
            <a:endParaRPr lang="en-US" sz="3800" dirty="0" smtClean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9212" y="10698600"/>
            <a:ext cx="75648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943001" y="9853893"/>
            <a:ext cx="7564840" cy="25330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i="1" dirty="0" smtClean="0">
                <a:latin typeface="Times New Roman"/>
                <a:cs typeface="Times New Roman"/>
              </a:rPr>
              <a:t>Attunement: </a:t>
            </a:r>
            <a:r>
              <a:rPr lang="en-US" sz="3800" dirty="0" smtClean="0">
                <a:latin typeface="Times New Roman"/>
                <a:ea typeface="Wingdings"/>
                <a:cs typeface="Times New Roman"/>
                <a:sym typeface="Wingdings"/>
              </a:rPr>
              <a:t>the ability of the mother to experience and reflect back an understanding of the infant’s internal states</a:t>
            </a: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ea typeface="Wingdings"/>
                <a:cs typeface="Times New Roman"/>
                <a:sym typeface="Wingdings"/>
              </a:rPr>
              <a:t>According to Siegel (2007), mindfulness can help to create a state of neural integration and self-regulation, which can lead to improved attachment relationships.</a:t>
            </a:r>
          </a:p>
          <a:p>
            <a:endParaRPr lang="en-US" sz="3800" dirty="0" smtClean="0">
              <a:latin typeface="Times New Roman"/>
              <a:ea typeface="Wingdings"/>
              <a:cs typeface="Times New Roman"/>
              <a:sym typeface="Wingdings"/>
            </a:endParaRPr>
          </a:p>
          <a:p>
            <a:r>
              <a:rPr lang="en-US" sz="3800" b="1" i="1" dirty="0" smtClean="0">
                <a:latin typeface="Times New Roman"/>
                <a:cs typeface="Times New Roman"/>
              </a:rPr>
              <a:t>Sensitivity: </a:t>
            </a:r>
            <a:r>
              <a:rPr lang="en-US" sz="3800" dirty="0" smtClean="0">
                <a:latin typeface="Times New Roman"/>
                <a:cs typeface="Times New Roman"/>
              </a:rPr>
              <a:t>the</a:t>
            </a:r>
            <a:r>
              <a:rPr lang="en-US" sz="3800" dirty="0" smtClean="0">
                <a:latin typeface="Times New Roman"/>
                <a:cs typeface="Times New Roman"/>
                <a:sym typeface="Wingdings"/>
              </a:rPr>
              <a:t> ability to appropriately interpret and contingently respond to infant cues and provide adequate stimulation</a:t>
            </a:r>
          </a:p>
          <a:p>
            <a:pPr marL="571500" indent="-571500">
              <a:buFont typeface="Wingdings" charset="0"/>
              <a:buChar char=""/>
            </a:pPr>
            <a:r>
              <a:rPr lang="en-US" sz="3800" dirty="0">
                <a:latin typeface="Times New Roman"/>
                <a:cs typeface="Times New Roman"/>
              </a:rPr>
              <a:t>Through “labeling exercises” </a:t>
            </a:r>
            <a:r>
              <a:rPr lang="en-US" sz="3800" dirty="0" smtClean="0">
                <a:latin typeface="Times New Roman"/>
                <a:cs typeface="Times New Roman"/>
              </a:rPr>
              <a:t>in mindfulness, a </a:t>
            </a:r>
            <a:r>
              <a:rPr lang="en-US" sz="3800" dirty="0">
                <a:latin typeface="Times New Roman"/>
                <a:cs typeface="Times New Roman"/>
              </a:rPr>
              <a:t>mother </a:t>
            </a:r>
            <a:r>
              <a:rPr lang="en-US" sz="3800" dirty="0" smtClean="0">
                <a:latin typeface="Times New Roman"/>
                <a:cs typeface="Times New Roman"/>
              </a:rPr>
              <a:t>could </a:t>
            </a:r>
            <a:r>
              <a:rPr lang="en-US" sz="3800" dirty="0">
                <a:latin typeface="Times New Roman"/>
                <a:cs typeface="Times New Roman"/>
              </a:rPr>
              <a:t>begin to more accurately describe her own thoughts, emotions, and sensations as they arise. When a mother is with her infant, she can practice the same </a:t>
            </a:r>
            <a:r>
              <a:rPr lang="en-US" sz="3800" dirty="0" smtClean="0">
                <a:latin typeface="Times New Roman"/>
                <a:cs typeface="Times New Roman"/>
              </a:rPr>
              <a:t>exercise for her infant’s states and then pause to reflect on the infant’s needs.</a:t>
            </a:r>
          </a:p>
          <a:p>
            <a:endParaRPr lang="en-US" sz="3800" b="1" i="1" dirty="0" smtClean="0">
              <a:latin typeface="Times New Roman"/>
              <a:cs typeface="Times New Roman"/>
            </a:endParaRPr>
          </a:p>
          <a:p>
            <a:r>
              <a:rPr lang="en-US" sz="3800" b="1" i="1" dirty="0" smtClean="0">
                <a:latin typeface="Times New Roman"/>
                <a:cs typeface="Times New Roman"/>
              </a:rPr>
              <a:t>Empathic Understanding: </a:t>
            </a:r>
            <a:r>
              <a:rPr lang="en-US" sz="3800" dirty="0" smtClean="0">
                <a:latin typeface="Times New Roman"/>
                <a:cs typeface="Times New Roman"/>
              </a:rPr>
              <a:t>the ability </a:t>
            </a:r>
            <a:r>
              <a:rPr lang="en-US" sz="3800" dirty="0">
                <a:latin typeface="Times New Roman"/>
                <a:cs typeface="Times New Roman"/>
              </a:rPr>
              <a:t>to take </a:t>
            </a:r>
            <a:r>
              <a:rPr lang="en-US" sz="3800" dirty="0" smtClean="0">
                <a:latin typeface="Times New Roman"/>
                <a:cs typeface="Times New Roman"/>
              </a:rPr>
              <a:t>a </a:t>
            </a:r>
            <a:r>
              <a:rPr lang="en-US" sz="3800" dirty="0">
                <a:latin typeface="Times New Roman"/>
                <a:cs typeface="Times New Roman"/>
              </a:rPr>
              <a:t>child’s </a:t>
            </a:r>
            <a:r>
              <a:rPr lang="en-US" sz="3800" dirty="0" smtClean="0">
                <a:latin typeface="Times New Roman"/>
                <a:cs typeface="Times New Roman"/>
              </a:rPr>
              <a:t>perspective, understand their motives, and an openness to integrate new information about the child.</a:t>
            </a: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</a:rPr>
              <a:t>Through empathic understanding, mothers are modeling how to stay engaged in distressing emotional experiences (acceptance) while attempting to regulate emotions (Coyne et al., 2007).</a:t>
            </a:r>
          </a:p>
          <a:p>
            <a:endParaRPr lang="en-US" sz="3800" dirty="0" smtClean="0">
              <a:latin typeface="Times New Roman"/>
              <a:cs typeface="Times New Roman"/>
            </a:endParaRPr>
          </a:p>
          <a:p>
            <a:r>
              <a:rPr lang="en-US" sz="3800" b="1" i="1" dirty="0" smtClean="0">
                <a:latin typeface="Times New Roman"/>
                <a:cs typeface="Times New Roman"/>
              </a:rPr>
              <a:t>Reflective Functioning: </a:t>
            </a:r>
            <a:r>
              <a:rPr lang="en-US" sz="3800" dirty="0" smtClean="0">
                <a:latin typeface="Times New Roman"/>
                <a:cs typeface="Times New Roman"/>
              </a:rPr>
              <a:t>the mother’s ability to reflect on her own and her child’s internal mental experience</a:t>
            </a:r>
          </a:p>
          <a:p>
            <a:pPr marL="571500" indent="-571500">
              <a:buFont typeface="Wingdings" charset="0"/>
              <a:buChar char=""/>
            </a:pPr>
            <a:r>
              <a:rPr lang="en-US" sz="3800" dirty="0" smtClean="0">
                <a:latin typeface="Times New Roman"/>
                <a:cs typeface="Times New Roman"/>
                <a:sym typeface="Wingdings"/>
              </a:rPr>
              <a:t>Mindfulness teaches the capacity to hold internal (self) and external (infant) states in awareness and shift openly between the two. </a:t>
            </a:r>
            <a:endParaRPr lang="en-US" sz="3800" dirty="0" smtClean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52435" y="36099474"/>
            <a:ext cx="7366001" cy="8710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Costa-Martins, M., Pereira, M., Martins, H., </a:t>
            </a:r>
            <a:r>
              <a:rPr lang="en-US" sz="1200" dirty="0">
                <a:latin typeface="Times New Roman"/>
                <a:cs typeface="Times New Roman"/>
              </a:rPr>
              <a:t>Moura</a:t>
            </a:r>
            <a:r>
              <a:rPr lang="en-US" sz="1200" dirty="0">
                <a:latin typeface="Times New Roman"/>
                <a:cs typeface="Times New Roman"/>
              </a:rPr>
              <a:t>-Ramos, M., Coelho, R., &amp; Tavares, J. (2014). Attachment styles, pain, and the consumption of analgesics during labor: A prospective observational study. </a:t>
            </a:r>
            <a:r>
              <a:rPr lang="en-US" sz="1200" i="1" dirty="0">
                <a:latin typeface="Times New Roman"/>
                <a:cs typeface="Times New Roman"/>
              </a:rPr>
              <a:t>The Journal of Pain, 15</a:t>
            </a:r>
            <a:r>
              <a:rPr lang="en-US" sz="1200" dirty="0">
                <a:latin typeface="Times New Roman"/>
                <a:cs typeface="Times New Roman"/>
              </a:rPr>
              <a:t>(3), 304-311. </a:t>
            </a:r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Coyne, L. W., Low, C. M., Miller, A. L., </a:t>
            </a:r>
            <a:r>
              <a:rPr lang="en-US" sz="1200" dirty="0" smtClean="0">
                <a:latin typeface="Times New Roman"/>
                <a:cs typeface="Times New Roman"/>
              </a:rPr>
              <a:t>Seifer</a:t>
            </a:r>
            <a:r>
              <a:rPr lang="en-US" sz="1200" dirty="0" smtClean="0">
                <a:latin typeface="Times New Roman"/>
                <a:cs typeface="Times New Roman"/>
              </a:rPr>
              <a:t>, R., &amp; Dickstein, S. (2007). Mother’s empathic understanding of their toddlers: Associations with maternal depression and sensitivity. </a:t>
            </a:r>
            <a:r>
              <a:rPr lang="en-US" sz="1200" i="1" dirty="0" smtClean="0">
                <a:latin typeface="Times New Roman"/>
                <a:cs typeface="Times New Roman"/>
              </a:rPr>
              <a:t>Journal of Family Studies, 16, </a:t>
            </a:r>
            <a:r>
              <a:rPr lang="en-US" sz="1200" dirty="0" smtClean="0">
                <a:latin typeface="Times New Roman"/>
                <a:cs typeface="Times New Roman"/>
              </a:rPr>
              <a:t>483-497. </a:t>
            </a: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Doan</a:t>
            </a:r>
            <a:r>
              <a:rPr lang="en-US" sz="1200" dirty="0">
                <a:latin typeface="Times New Roman"/>
                <a:cs typeface="Times New Roman"/>
              </a:rPr>
              <a:t>, H. M. &amp; Zimmerman, A. (2003). Conceptualizing prenatal attachment: Toward a multidimensional view. </a:t>
            </a:r>
            <a:r>
              <a:rPr lang="en-US" sz="1200" i="1" dirty="0">
                <a:latin typeface="Times New Roman"/>
                <a:cs typeface="Times New Roman"/>
              </a:rPr>
              <a:t>Journal of Prenatal and Perinatal Psychology and Health, 18</a:t>
            </a:r>
            <a:r>
              <a:rPr lang="en-US" sz="1200" dirty="0">
                <a:latin typeface="Times New Roman"/>
                <a:cs typeface="Times New Roman"/>
              </a:rPr>
              <a:t>(2), 109-129.</a:t>
            </a: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Duncan</a:t>
            </a:r>
            <a:r>
              <a:rPr lang="en-US" sz="1200" dirty="0">
                <a:latin typeface="Times New Roman"/>
                <a:cs typeface="Times New Roman"/>
              </a:rPr>
              <a:t>, L. G. &amp; </a:t>
            </a:r>
            <a:r>
              <a:rPr lang="en-US" sz="1200" dirty="0">
                <a:latin typeface="Times New Roman"/>
                <a:cs typeface="Times New Roman"/>
              </a:rPr>
              <a:t>Bardacke</a:t>
            </a:r>
            <a:r>
              <a:rPr lang="en-US" sz="1200" dirty="0">
                <a:latin typeface="Times New Roman"/>
                <a:cs typeface="Times New Roman"/>
              </a:rPr>
              <a:t>, N. (2010). Mindfulness-based childbirth and parenting education: Promoting family mindfulness during the perinatal period. </a:t>
            </a:r>
            <a:r>
              <a:rPr lang="en-US" sz="1200" i="1" dirty="0">
                <a:latin typeface="Times New Roman"/>
                <a:cs typeface="Times New Roman"/>
              </a:rPr>
              <a:t>Journal of Child and Family Studies, 19, </a:t>
            </a:r>
            <a:r>
              <a:rPr lang="en-US" sz="1200" dirty="0">
                <a:latin typeface="Times New Roman"/>
                <a:cs typeface="Times New Roman"/>
              </a:rPr>
              <a:t>190-202. DOI 10.1007/s10826-009-9313-7 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Fisher, C., Hauck, Y., Bayes, S., &amp; Byrne, J. (2012). Participant experiences of mindfulness-based childbirth education: A qualitative study. </a:t>
            </a:r>
            <a:r>
              <a:rPr lang="en-US" sz="1200" i="1" dirty="0" smtClean="0">
                <a:latin typeface="Times New Roman"/>
                <a:cs typeface="Times New Roman"/>
              </a:rPr>
              <a:t>BioMed</a:t>
            </a:r>
            <a:r>
              <a:rPr lang="en-US" sz="1200" i="1" dirty="0" smtClean="0">
                <a:latin typeface="Times New Roman"/>
                <a:cs typeface="Times New Roman"/>
              </a:rPr>
              <a:t> Central Pregnancy and Childbirth, 12</a:t>
            </a:r>
            <a:r>
              <a:rPr lang="en-US" sz="1200" dirty="0" smtClean="0">
                <a:latin typeface="Times New Roman"/>
                <a:cs typeface="Times New Roman"/>
              </a:rPr>
              <a:t>(126). </a:t>
            </a: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>
                <a:latin typeface="Times New Roman"/>
                <a:cs typeface="Times New Roman"/>
              </a:rPr>
              <a:t>Iles, J., Slade, P., &amp; </a:t>
            </a:r>
            <a:r>
              <a:rPr lang="en-US" sz="1200" dirty="0">
                <a:latin typeface="Times New Roman"/>
                <a:cs typeface="Times New Roman"/>
              </a:rPr>
              <a:t>Spiby</a:t>
            </a:r>
            <a:r>
              <a:rPr lang="en-US" sz="1200" dirty="0">
                <a:latin typeface="Times New Roman"/>
                <a:cs typeface="Times New Roman"/>
              </a:rPr>
              <a:t>, H. (2011). Posttraumatic stress symptoms and postpartum depression in couples after childbirth: The role of partner support and attachment. </a:t>
            </a:r>
            <a:r>
              <a:rPr lang="en-US" sz="1200" i="1" dirty="0">
                <a:latin typeface="Times New Roman"/>
                <a:cs typeface="Times New Roman"/>
              </a:rPr>
              <a:t>Journal of Anxiety Disorders, 25</a:t>
            </a:r>
            <a:r>
              <a:rPr lang="en-US" sz="1200" dirty="0">
                <a:latin typeface="Times New Roman"/>
                <a:cs typeface="Times New Roman"/>
              </a:rPr>
              <a:t>, 520-530. doi:10.1016/j.janxdis.2010.12.006 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>
                <a:latin typeface="Times New Roman"/>
                <a:cs typeface="Times New Roman"/>
              </a:rPr>
              <a:t>Krongold</a:t>
            </a:r>
            <a:r>
              <a:rPr lang="en-US" sz="1200" dirty="0">
                <a:latin typeface="Times New Roman"/>
                <a:cs typeface="Times New Roman"/>
              </a:rPr>
              <a:t>, K. S. (2011). </a:t>
            </a:r>
            <a:r>
              <a:rPr lang="en-US" sz="1200" i="1" dirty="0">
                <a:latin typeface="Times New Roman"/>
                <a:cs typeface="Times New Roman"/>
              </a:rPr>
              <a:t>Mindfulness-based prenatal care and postnatal mother-infant relationships </a:t>
            </a:r>
            <a:r>
              <a:rPr lang="en-US" sz="1200" dirty="0">
                <a:latin typeface="Times New Roman"/>
                <a:cs typeface="Times New Roman"/>
              </a:rPr>
              <a:t>(Doctoral dissertation). Retrieved from </a:t>
            </a:r>
            <a:r>
              <a:rPr lang="en-US" sz="1200" i="1" dirty="0">
                <a:latin typeface="Times New Roman"/>
                <a:cs typeface="Times New Roman"/>
              </a:rPr>
              <a:t>UMI Dissertation Publishing. </a:t>
            </a:r>
            <a:r>
              <a:rPr lang="en-US" sz="1200" dirty="0">
                <a:latin typeface="Times New Roman"/>
                <a:cs typeface="Times New Roman"/>
              </a:rPr>
              <a:t>(3474222) </a:t>
            </a: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Sawyer</a:t>
            </a:r>
            <a:r>
              <a:rPr lang="en-US" sz="1200" dirty="0">
                <a:latin typeface="Times New Roman"/>
                <a:cs typeface="Times New Roman"/>
              </a:rPr>
              <a:t>, J. A. (2007) Mindful parenting, affective attunement, and maternal depression: A </a:t>
            </a:r>
            <a:r>
              <a:rPr lang="en-US" sz="1200" dirty="0" smtClean="0">
                <a:latin typeface="Times New Roman"/>
                <a:cs typeface="Times New Roman"/>
              </a:rPr>
              <a:t>call for </a:t>
            </a:r>
            <a:r>
              <a:rPr lang="en-US" sz="1200" dirty="0">
                <a:latin typeface="Times New Roman"/>
                <a:cs typeface="Times New Roman"/>
              </a:rPr>
              <a:t>research. </a:t>
            </a:r>
            <a:r>
              <a:rPr lang="en-US" sz="1200" i="1" dirty="0">
                <a:latin typeface="Times New Roman"/>
                <a:cs typeface="Times New Roman"/>
              </a:rPr>
              <a:t>Graduate Student Journal of Psychology, 9, </a:t>
            </a:r>
            <a:r>
              <a:rPr lang="en-US" sz="1200" dirty="0">
                <a:latin typeface="Times New Roman"/>
                <a:cs typeface="Times New Roman"/>
              </a:rPr>
              <a:t>3-9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</a:p>
          <a:p>
            <a:endParaRPr lang="en-US" sz="1200" dirty="0" smtClean="0">
              <a:latin typeface="Times New Roman"/>
              <a:cs typeface="Times New Roman"/>
            </a:endParaRPr>
          </a:p>
          <a:p>
            <a:r>
              <a:rPr lang="en-US" sz="1200" dirty="0">
                <a:latin typeface="Times New Roman"/>
                <a:cs typeface="Times New Roman"/>
              </a:rPr>
              <a:t>Sawyer Cohen, J. (2010). </a:t>
            </a:r>
            <a:r>
              <a:rPr lang="en-US" sz="1200" i="1" dirty="0">
                <a:latin typeface="Times New Roman"/>
                <a:cs typeface="Times New Roman"/>
              </a:rPr>
              <a:t>Mindfulness and self-compassion in the transition to motherhood: A </a:t>
            </a:r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i="1" dirty="0">
                <a:latin typeface="Times New Roman"/>
                <a:cs typeface="Times New Roman"/>
              </a:rPr>
              <a:t>prospective study of postnatal mood and attachment </a:t>
            </a:r>
            <a:r>
              <a:rPr lang="en-US" sz="1200" dirty="0">
                <a:latin typeface="Times New Roman"/>
                <a:cs typeface="Times New Roman"/>
              </a:rPr>
              <a:t>(Doctoral dissertation). Retrieved from </a:t>
            </a:r>
            <a:r>
              <a:rPr lang="en-US" sz="1200" i="1" dirty="0">
                <a:latin typeface="Times New Roman"/>
                <a:cs typeface="Times New Roman"/>
              </a:rPr>
              <a:t>UMI Dissertation Publishing. </a:t>
            </a:r>
            <a:r>
              <a:rPr lang="en-US" sz="1200" dirty="0">
                <a:latin typeface="Times New Roman"/>
                <a:cs typeface="Times New Roman"/>
              </a:rPr>
              <a:t>(3447974) 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>
                <a:latin typeface="Times New Roman"/>
                <a:cs typeface="Times New Roman"/>
              </a:rPr>
              <a:t>Siegel, D. J. (2007). The mindful brain: Reflection and attunement in the cultivation of well- being. New York: W.W. Norton. 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>
                <a:latin typeface="Times New Roman"/>
                <a:cs typeface="Times New Roman"/>
              </a:rPr>
              <a:t>Tremblay, K. A. &amp; </a:t>
            </a:r>
            <a:r>
              <a:rPr lang="en-US" sz="1200" dirty="0">
                <a:latin typeface="Times New Roman"/>
                <a:cs typeface="Times New Roman"/>
              </a:rPr>
              <a:t>Soliday</a:t>
            </a:r>
            <a:r>
              <a:rPr lang="en-US" sz="1200" dirty="0">
                <a:latin typeface="Times New Roman"/>
                <a:cs typeface="Times New Roman"/>
              </a:rPr>
              <a:t>, E. (2012). Effect of planning, </a:t>
            </a:r>
            <a:r>
              <a:rPr lang="en-US" sz="1200" dirty="0">
                <a:latin typeface="Times New Roman"/>
                <a:cs typeface="Times New Roman"/>
              </a:rPr>
              <a:t>wantedness</a:t>
            </a:r>
            <a:r>
              <a:rPr lang="en-US" sz="1200" dirty="0">
                <a:latin typeface="Times New Roman"/>
                <a:cs typeface="Times New Roman"/>
              </a:rPr>
              <a:t>, and attachment on prenatal anxiety. </a:t>
            </a:r>
            <a:r>
              <a:rPr lang="en-US" sz="1200" i="1" dirty="0">
                <a:latin typeface="Times New Roman"/>
                <a:cs typeface="Times New Roman"/>
              </a:rPr>
              <a:t>Journal of Prenatal and Perinatal Psychology and Health, 27</a:t>
            </a:r>
            <a:r>
              <a:rPr lang="en-US" sz="1200" dirty="0">
                <a:latin typeface="Times New Roman"/>
                <a:cs typeface="Times New Roman"/>
              </a:rPr>
              <a:t>(2), 97- 119. 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Vieten</a:t>
            </a:r>
            <a:r>
              <a:rPr lang="en-US" sz="1200" dirty="0" smtClean="0">
                <a:latin typeface="Times New Roman"/>
                <a:cs typeface="Times New Roman"/>
              </a:rPr>
              <a:t>, C., &amp; </a:t>
            </a:r>
            <a:r>
              <a:rPr lang="en-US" sz="1200" dirty="0" smtClean="0">
                <a:latin typeface="Times New Roman"/>
                <a:cs typeface="Times New Roman"/>
              </a:rPr>
              <a:t>Astin</a:t>
            </a:r>
            <a:r>
              <a:rPr lang="en-US" sz="1200" dirty="0" smtClean="0">
                <a:latin typeface="Times New Roman"/>
                <a:cs typeface="Times New Roman"/>
              </a:rPr>
              <a:t>, J. (2008). Effects of a mindfulness-based intervention during pregnancy on prenatal stress and mood: Results of a pilot study. </a:t>
            </a:r>
            <a:r>
              <a:rPr lang="en-US" sz="1200" i="1" dirty="0" smtClean="0">
                <a:latin typeface="Times New Roman"/>
                <a:cs typeface="Times New Roman"/>
              </a:rPr>
              <a:t>Archives of Women’s Mental Health, 11, 74-74. </a:t>
            </a:r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r>
              <a:rPr lang="en-US" sz="1200" dirty="0" smtClean="0">
                <a:latin typeface="Times New Roman"/>
                <a:cs typeface="Times New Roman"/>
              </a:rPr>
              <a:t> </a:t>
            </a:r>
            <a:endParaRPr lang="en-US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  <a:p>
            <a:endParaRPr lang="en-US" sz="1200" baseline="30000" dirty="0" smtClean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1557</Words>
  <Application>Microsoft Macintosh PowerPoint</Application>
  <PresentationFormat>Custom</PresentationFormat>
  <Paragraphs>94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Wallace</dc:creator>
  <cp:lastModifiedBy>Lindsey Wallace</cp:lastModifiedBy>
  <cp:revision>110</cp:revision>
  <dcterms:created xsi:type="dcterms:W3CDTF">2016-06-13T19:38:56Z</dcterms:created>
  <dcterms:modified xsi:type="dcterms:W3CDTF">2016-06-14T21:05:13Z</dcterms:modified>
</cp:coreProperties>
</file>